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notesSlides/notesSlide21.xml" ContentType="application/vnd.openxmlformats-officedocument.presentationml.notesSlide+xml"/>
  <Override PartName="/ppt/charts/chart2.xml" ContentType="application/vnd.openxmlformats-officedocument.drawingml.chart+xml"/>
  <Override PartName="/ppt/notesSlides/notesSlide22.xml" ContentType="application/vnd.openxmlformats-officedocument.presentationml.notesSlide+xml"/>
  <Override PartName="/ppt/charts/chart3.xml" ContentType="application/vnd.openxmlformats-officedocument.drawingml.chart+xml"/>
  <Override PartName="/ppt/notesSlides/notesSlide23.xml" ContentType="application/vnd.openxmlformats-officedocument.presentationml.notesSlide+xml"/>
  <Override PartName="/ppt/charts/chart4.xml" ContentType="application/vnd.openxmlformats-officedocument.drawingml.chart+xml"/>
  <Override PartName="/ppt/notesSlides/notesSlide24.xml" ContentType="application/vnd.openxmlformats-officedocument.presentationml.notesSlide+xml"/>
  <Override PartName="/ppt/charts/chart5.xml" ContentType="application/vnd.openxmlformats-officedocument.drawingml.chart+xml"/>
  <Override PartName="/ppt/notesSlides/notesSlide25.xml" ContentType="application/vnd.openxmlformats-officedocument.presentationml.notesSlide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7" r:id="rId2"/>
  </p:sldMasterIdLst>
  <p:notesMasterIdLst>
    <p:notesMasterId r:id="rId33"/>
  </p:notesMasterIdLst>
  <p:handoutMasterIdLst>
    <p:handoutMasterId r:id="rId34"/>
  </p:handoutMasterIdLst>
  <p:sldIdLst>
    <p:sldId id="302" r:id="rId3"/>
    <p:sldId id="306" r:id="rId4"/>
    <p:sldId id="320" r:id="rId5"/>
    <p:sldId id="322" r:id="rId6"/>
    <p:sldId id="323" r:id="rId7"/>
    <p:sldId id="324" r:id="rId8"/>
    <p:sldId id="325" r:id="rId9"/>
    <p:sldId id="326" r:id="rId10"/>
    <p:sldId id="327" r:id="rId11"/>
    <p:sldId id="328" r:id="rId12"/>
    <p:sldId id="329" r:id="rId13"/>
    <p:sldId id="330" r:id="rId14"/>
    <p:sldId id="331" r:id="rId15"/>
    <p:sldId id="332" r:id="rId16"/>
    <p:sldId id="333" r:id="rId17"/>
    <p:sldId id="334" r:id="rId18"/>
    <p:sldId id="335" r:id="rId19"/>
    <p:sldId id="307" r:id="rId20"/>
    <p:sldId id="321" r:id="rId21"/>
    <p:sldId id="309" r:id="rId22"/>
    <p:sldId id="310" r:id="rId23"/>
    <p:sldId id="311" r:id="rId24"/>
    <p:sldId id="312" r:id="rId25"/>
    <p:sldId id="313" r:id="rId26"/>
    <p:sldId id="314" r:id="rId27"/>
    <p:sldId id="315" r:id="rId28"/>
    <p:sldId id="316" r:id="rId29"/>
    <p:sldId id="317" r:id="rId30"/>
    <p:sldId id="318" r:id="rId31"/>
    <p:sldId id="319" r:id="rId32"/>
  </p:sldIdLst>
  <p:sldSz cx="9144000" cy="6858000" type="screen4x3"/>
  <p:notesSz cx="6858000" cy="9144000"/>
  <p:custDataLst>
    <p:tags r:id="rId3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357711E6-93A9-41BF-840A-C1F72D258C1E}">
          <p14:sldIdLst>
            <p14:sldId id="302"/>
            <p14:sldId id="306"/>
            <p14:sldId id="320"/>
            <p14:sldId id="322"/>
          </p14:sldIdLst>
        </p14:section>
        <p14:section name="Object Detectrion" id="{1EAC03A4-AD91-4A4A-8E9E-6D5836CA6C4E}">
          <p14:sldIdLst>
            <p14:sldId id="323"/>
            <p14:sldId id="324"/>
            <p14:sldId id="325"/>
            <p14:sldId id="326"/>
            <p14:sldId id="327"/>
            <p14:sldId id="328"/>
            <p14:sldId id="329"/>
          </p14:sldIdLst>
        </p14:section>
        <p14:section name="Tracking" id="{D6B3BA2A-CA0A-452E-A2EF-CE2E2E7512C2}">
          <p14:sldIdLst>
            <p14:sldId id="330"/>
          </p14:sldIdLst>
        </p14:section>
        <p14:section name="Wrap-up" id="{7C9CA8F4-F53D-4AA3-8890-16A1EBBC73FB}">
          <p14:sldIdLst>
            <p14:sldId id="331"/>
            <p14:sldId id="332"/>
            <p14:sldId id="333"/>
            <p14:sldId id="334"/>
            <p14:sldId id="335"/>
          </p14:sldIdLst>
        </p14:section>
        <p14:section name="Backup Slides" id="{EC5F016C-0595-4D6D-8E05-A1DD012D567F}">
          <p14:sldIdLst>
            <p14:sldId id="307"/>
            <p14:sldId id="321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20">
          <p15:clr>
            <a:srgbClr val="A4A3A4"/>
          </p15:clr>
        </p15:guide>
        <p15:guide id="2" orient="horz" pos="960">
          <p15:clr>
            <a:srgbClr val="A4A3A4"/>
          </p15:clr>
        </p15:guide>
        <p15:guide id="3" orient="horz" pos="3888">
          <p15:clr>
            <a:srgbClr val="A4A3A4"/>
          </p15:clr>
        </p15:guide>
        <p15:guide id="4" pos="288">
          <p15:clr>
            <a:srgbClr val="A4A3A4"/>
          </p15:clr>
        </p15:guide>
        <p15:guide id="5" pos="547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CD95"/>
    <a:srgbClr val="46A0DC"/>
    <a:srgbClr val="B7A079"/>
    <a:srgbClr val="2C6A8C"/>
    <a:srgbClr val="000000"/>
    <a:srgbClr val="FFFFFF"/>
    <a:srgbClr val="6D6D6D"/>
    <a:srgbClr val="AB192D"/>
    <a:srgbClr val="C4122F"/>
    <a:srgbClr val="B2B7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9" autoAdjust="0"/>
    <p:restoredTop sz="64611" autoAdjust="0"/>
  </p:normalViewPr>
  <p:slideViewPr>
    <p:cSldViewPr showGuides="1">
      <p:cViewPr>
        <p:scale>
          <a:sx n="125" d="100"/>
          <a:sy n="125" d="100"/>
        </p:scale>
        <p:origin x="1290" y="-660"/>
      </p:cViewPr>
      <p:guideLst>
        <p:guide orient="horz" pos="720"/>
        <p:guide orient="horz" pos="960"/>
        <p:guide orient="horz" pos="3888"/>
        <p:guide pos="288"/>
        <p:guide pos="5472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5" d="100"/>
          <a:sy n="85" d="100"/>
        </p:scale>
        <p:origin x="-3834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gs" Target="tags/tag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5</c:v>
                </c:pt>
                <c:pt idx="1">
                  <c:v>3</c:v>
                </c:pt>
                <c:pt idx="2">
                  <c:v>2</c:v>
                </c:pt>
                <c:pt idx="3">
                  <c:v>1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3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chemeClr val="accent6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4</c:v>
                </c:pt>
                <c:pt idx="1">
                  <c:v>5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67590256"/>
        <c:axId val="-267589712"/>
      </c:barChart>
      <c:catAx>
        <c:axId val="-2675902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267589712"/>
        <c:crosses val="autoZero"/>
        <c:auto val="1"/>
        <c:lblAlgn val="ctr"/>
        <c:lblOffset val="100"/>
        <c:noMultiLvlLbl val="0"/>
      </c:catAx>
      <c:valAx>
        <c:axId val="-26758971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6759025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 1</c:v>
                </c:pt>
                <c:pt idx="1">
                  <c:v>Cat 2</c:v>
                </c:pt>
                <c:pt idx="2">
                  <c:v>Cat 3</c:v>
                </c:pt>
                <c:pt idx="3">
                  <c:v>Cat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 1</c:v>
                </c:pt>
                <c:pt idx="1">
                  <c:v>Cat 2</c:v>
                </c:pt>
                <c:pt idx="2">
                  <c:v>Cat 3</c:v>
                </c:pt>
                <c:pt idx="3">
                  <c:v>Cat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 1</c:v>
                </c:pt>
                <c:pt idx="1">
                  <c:v>Cat 2</c:v>
                </c:pt>
                <c:pt idx="2">
                  <c:v>Cat 3</c:v>
                </c:pt>
                <c:pt idx="3">
                  <c:v>Cat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 1</c:v>
                </c:pt>
                <c:pt idx="1">
                  <c:v>Cat 2</c:v>
                </c:pt>
                <c:pt idx="2">
                  <c:v>Cat 3</c:v>
                </c:pt>
                <c:pt idx="3">
                  <c:v>Cat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5</c:v>
                </c:pt>
                <c:pt idx="1">
                  <c:v>3</c:v>
                </c:pt>
                <c:pt idx="2">
                  <c:v>2</c:v>
                </c:pt>
                <c:pt idx="3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88842064"/>
        <c:axId val="-188839888"/>
      </c:barChart>
      <c:catAx>
        <c:axId val="-1888420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188839888"/>
        <c:crosses val="autoZero"/>
        <c:auto val="1"/>
        <c:lblAlgn val="ctr"/>
        <c:lblOffset val="100"/>
        <c:noMultiLvlLbl val="0"/>
      </c:catAx>
      <c:valAx>
        <c:axId val="-18883988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188842064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ymbol val="square"/>
            <c:size val="8"/>
            <c:spPr>
              <a:solidFill>
                <a:schemeClr val="accent1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square"/>
            <c:size val="8"/>
            <c:spPr>
              <a:solidFill>
                <a:schemeClr val="accent2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solidFill>
                <a:schemeClr val="accent3"/>
              </a:solidFill>
            </a:ln>
          </c:spPr>
          <c:marker>
            <c:symbol val="square"/>
            <c:size val="8"/>
            <c:spPr>
              <a:solidFill>
                <a:schemeClr val="accent3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>
              <a:solidFill>
                <a:schemeClr val="accent4"/>
              </a:solidFill>
            </a:ln>
          </c:spPr>
          <c:marker>
            <c:symbol val="square"/>
            <c:size val="8"/>
            <c:spPr>
              <a:solidFill>
                <a:schemeClr val="accent4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4</c:v>
                </c:pt>
                <c:pt idx="3">
                  <c:v>3.5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ln>
              <a:solidFill>
                <a:schemeClr val="accent5"/>
              </a:solidFill>
            </a:ln>
          </c:spPr>
          <c:marker>
            <c:symbol val="square"/>
            <c:size val="8"/>
            <c:spPr>
              <a:solidFill>
                <a:schemeClr val="accent5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3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ln>
              <a:solidFill>
                <a:schemeClr val="accent6"/>
              </a:solidFill>
            </a:ln>
          </c:spPr>
          <c:marker>
            <c:symbol val="square"/>
            <c:size val="8"/>
            <c:spPr>
              <a:solidFill>
                <a:schemeClr val="accent6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4</c:v>
                </c:pt>
                <c:pt idx="1">
                  <c:v>5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88840432"/>
        <c:axId val="-188838256"/>
      </c:lineChart>
      <c:catAx>
        <c:axId val="-18884043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188838256"/>
        <c:crosses val="autoZero"/>
        <c:auto val="1"/>
        <c:lblAlgn val="ctr"/>
        <c:lblOffset val="100"/>
        <c:noMultiLvlLbl val="0"/>
      </c:catAx>
      <c:valAx>
        <c:axId val="-1888382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188840432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ymbol val="square"/>
            <c:size val="8"/>
            <c:spPr>
              <a:solidFill>
                <a:schemeClr val="accent1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Cat. 1</c:v>
                </c:pt>
                <c:pt idx="1">
                  <c:v>Cat. 2</c:v>
                </c:pt>
                <c:pt idx="2">
                  <c:v>Cat. 3</c:v>
                </c:pt>
                <c:pt idx="3">
                  <c:v>Cat.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solidFill>
                <a:schemeClr val="accent2"/>
              </a:solidFill>
            </a:ln>
          </c:spPr>
          <c:marker>
            <c:symbol val="square"/>
            <c:size val="8"/>
            <c:spPr>
              <a:solidFill>
                <a:schemeClr val="accent2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Cat. 1</c:v>
                </c:pt>
                <c:pt idx="1">
                  <c:v>Cat. 2</c:v>
                </c:pt>
                <c:pt idx="2">
                  <c:v>Cat. 3</c:v>
                </c:pt>
                <c:pt idx="3">
                  <c:v>Cat.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>
              <a:solidFill>
                <a:schemeClr val="accent3"/>
              </a:solidFill>
            </a:ln>
          </c:spPr>
          <c:marker>
            <c:symbol val="square"/>
            <c:size val="8"/>
            <c:spPr>
              <a:solidFill>
                <a:schemeClr val="accent3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Cat. 1</c:v>
                </c:pt>
                <c:pt idx="1">
                  <c:v>Cat. 2</c:v>
                </c:pt>
                <c:pt idx="2">
                  <c:v>Cat. 3</c:v>
                </c:pt>
                <c:pt idx="3">
                  <c:v>Cat.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>
              <a:solidFill>
                <a:schemeClr val="accent4"/>
              </a:solidFill>
            </a:ln>
          </c:spPr>
          <c:marker>
            <c:symbol val="square"/>
            <c:size val="8"/>
            <c:spPr>
              <a:solidFill>
                <a:schemeClr val="accent4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Cat. 1</c:v>
                </c:pt>
                <c:pt idx="1">
                  <c:v>Cat. 2</c:v>
                </c:pt>
                <c:pt idx="2">
                  <c:v>Cat. 3</c:v>
                </c:pt>
                <c:pt idx="3">
                  <c:v>Cat.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4</c:v>
                </c:pt>
                <c:pt idx="3">
                  <c:v>3.5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88844240"/>
        <c:axId val="-188843152"/>
      </c:lineChart>
      <c:catAx>
        <c:axId val="-18884424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188843152"/>
        <c:crosses val="autoZero"/>
        <c:auto val="1"/>
        <c:lblAlgn val="ctr"/>
        <c:lblOffset val="100"/>
        <c:noMultiLvlLbl val="0"/>
      </c:catAx>
      <c:valAx>
        <c:axId val="-18884315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188844240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</c:dPt>
          <c:dPt>
            <c:idx val="1"/>
            <c:bubble3D val="0"/>
            <c:spPr>
              <a:solidFill>
                <a:schemeClr val="accent2"/>
              </a:solidFill>
            </c:spPr>
          </c:dPt>
          <c:dPt>
            <c:idx val="2"/>
            <c:bubble3D val="0"/>
            <c:spPr>
              <a:solidFill>
                <a:schemeClr val="accent3"/>
              </a:solidFill>
            </c:spPr>
          </c:dPt>
          <c:dPt>
            <c:idx val="3"/>
            <c:bubble3D val="0"/>
            <c:spPr>
              <a:solidFill>
                <a:schemeClr val="accent4"/>
              </a:solidFill>
            </c:spPr>
          </c:dPt>
          <c:dPt>
            <c:idx val="4"/>
            <c:bubble3D val="0"/>
            <c:spPr>
              <a:solidFill>
                <a:schemeClr val="accent5"/>
              </a:solidFill>
            </c:spPr>
          </c:dPt>
          <c:dPt>
            <c:idx val="5"/>
            <c:bubble3D val="0"/>
            <c:spPr>
              <a:solidFill>
                <a:schemeClr val="accent6"/>
              </a:solidFill>
            </c:spPr>
          </c:dPt>
          <c:cat>
            <c:strRef>
              <c:f>Sheet1!$A$2:$A$7</c:f>
              <c:strCache>
                <c:ptCount val="6"/>
                <c:pt idx="0">
                  <c:v>Series 1</c:v>
                </c:pt>
                <c:pt idx="1">
                  <c:v>Series 2</c:v>
                </c:pt>
                <c:pt idx="2">
                  <c:v>Series 3</c:v>
                </c:pt>
                <c:pt idx="3">
                  <c:v>Series 4</c:v>
                </c:pt>
                <c:pt idx="4">
                  <c:v>Series 5</c:v>
                </c:pt>
                <c:pt idx="5">
                  <c:v>Series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11</c:v>
                </c:pt>
                <c:pt idx="1">
                  <c:v>3</c:v>
                </c:pt>
                <c:pt idx="2">
                  <c:v>2</c:v>
                </c:pt>
                <c:pt idx="3">
                  <c:v>1.5</c:v>
                </c:pt>
                <c:pt idx="4">
                  <c:v>1</c:v>
                </c:pt>
                <c:pt idx="5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</c:plotArea>
    <c:legend>
      <c:legendPos val="r"/>
      <c:overlay val="0"/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</c:dPt>
          <c:dPt>
            <c:idx val="1"/>
            <c:bubble3D val="0"/>
            <c:spPr>
              <a:solidFill>
                <a:schemeClr val="accent2"/>
              </a:solidFill>
            </c:spPr>
          </c:dPt>
          <c:dPt>
            <c:idx val="2"/>
            <c:bubble3D val="0"/>
            <c:spPr>
              <a:solidFill>
                <a:schemeClr val="accent3"/>
              </a:solidFill>
            </c:spPr>
          </c:dPt>
          <c:dPt>
            <c:idx val="3"/>
            <c:bubble3D val="0"/>
            <c:spPr>
              <a:solidFill>
                <a:schemeClr val="accent4"/>
              </a:solidFill>
            </c:spPr>
          </c:dPt>
          <c:cat>
            <c:strRef>
              <c:f>Sheet1!$A$2:$A$5</c:f>
              <c:strCache>
                <c:ptCount val="4"/>
                <c:pt idx="0">
                  <c:v>Series 1</c:v>
                </c:pt>
                <c:pt idx="1">
                  <c:v>Series 2</c:v>
                </c:pt>
                <c:pt idx="2">
                  <c:v>Series 3</c:v>
                </c:pt>
                <c:pt idx="3">
                  <c:v>Series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11</c:v>
                </c:pt>
                <c:pt idx="1">
                  <c:v>3</c:v>
                </c:pt>
                <c:pt idx="2">
                  <c:v>2</c:v>
                </c:pt>
                <c:pt idx="3">
                  <c:v>1.5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</c:plotArea>
    <c:legend>
      <c:legendPos val="b"/>
      <c:overlay val="0"/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449CD-19C8-44C0-A36B-1667EDB1312B}" type="datetimeFigureOut">
              <a:rPr lang="en-US" smtClean="0"/>
              <a:t>12/10/2017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7A2D6-6A74-4789-8A27-67CDFFE8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0795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C511E-AA3B-43E3-B946-406AB5E4C4BB}" type="datetimeFigureOut">
              <a:rPr lang="en-US" smtClean="0"/>
              <a:pPr/>
              <a:t>12/10/2017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4A049-8685-4352-9DC2-828F08FD54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59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b="0" dirty="0" smtClean="0">
                <a:latin typeface="Calibri" pitchFamily="34" charset="0"/>
              </a:rPr>
              <a:t>This PowerPoint</a:t>
            </a:r>
            <a:r>
              <a:rPr lang="en-US" b="0" baseline="0" dirty="0" smtClean="0">
                <a:latin typeface="Calibri" pitchFamily="34" charset="0"/>
              </a:rPr>
              <a:t> Template includes a series of slide masters with predefined layouts and color schemes for formatting slides</a:t>
            </a:r>
          </a:p>
          <a:p>
            <a:pPr algn="l">
              <a:buFont typeface="Arial" pitchFamily="34" charset="0"/>
              <a:buChar char="•"/>
            </a:pPr>
            <a:r>
              <a:rPr lang="en-US" b="0" baseline="0" dirty="0" smtClean="0">
                <a:latin typeface="Calibri" pitchFamily="34" charset="0"/>
              </a:rPr>
              <a:t> Slide Masters are displayed when you right click on a slide and select </a:t>
            </a:r>
            <a:r>
              <a:rPr lang="en-US" b="1" baseline="0" dirty="0" smtClean="0">
                <a:latin typeface="Calibri" pitchFamily="34" charset="0"/>
              </a:rPr>
              <a:t>Layout</a:t>
            </a:r>
            <a:r>
              <a:rPr lang="en-US" b="0" baseline="0" dirty="0" smtClean="0">
                <a:latin typeface="Calibri" pitchFamily="34" charset="0"/>
              </a:rPr>
              <a:t> from menu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A09BFF-9304-4EE8-967B-56F816FBB8C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41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13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53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14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1561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15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861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16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9566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200F2CE-DAA7-4DEE-8EED-08DDA41E7B9E}" type="slidenum">
              <a:rPr lang="en-US"/>
              <a:pPr/>
              <a:t>18</a:t>
            </a:fld>
            <a:endParaRPr lang="en-US"/>
          </a:p>
        </p:txBody>
      </p:sp>
      <p:sp>
        <p:nvSpPr>
          <p:cNvPr id="602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2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035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19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3427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20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7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5863" y="696913"/>
            <a:ext cx="4546600" cy="3409950"/>
          </a:xfrm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83652" y="4339341"/>
            <a:ext cx="5076721" cy="4106681"/>
          </a:xfrm>
          <a:noFill/>
          <a:ln/>
        </p:spPr>
        <p:txBody>
          <a:bodyPr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376471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A5DE6D-E175-4148-9E10-6581D2914173}" type="slidenum">
              <a:rPr lang="en-US"/>
              <a:pPr/>
              <a:t>22</a:t>
            </a:fld>
            <a:endParaRPr lang="en-US"/>
          </a:p>
        </p:txBody>
      </p:sp>
      <p:sp>
        <p:nvSpPr>
          <p:cNvPr id="589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9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b="0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8273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A09BFF-9304-4EE8-967B-56F816FBB8C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91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3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Robots are quickly becoming a staple in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everyones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living room, with the likes of Alexa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Google Home acting as virtual assistants that aid in everyday tasks. These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rst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-wave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household assistant robots primarily focus on verbal interactions, and are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one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location. Recent developments have started to branch out, with computer vision bringing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whole new domain of possibilities to these devices.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Jibo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 robot out of the MIT Media Lab,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an example of that.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Jibo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a natural extension of the Alexa concept, acting as a mobile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home assistant. Computer vision is not only used to navigate, but also for the recognition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common faces in the household, among other functions. While the goal of this project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not completely in line with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Jibo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it represents one of the many ways that these personal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assistants can intersect with computer vision.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main motivation behind this project is the struggle of finding items on a heavily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desk. On an active workbench, tools and other useful items are frequently getting picked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up, used, and placed down somewhere else. While good standard operating procedures will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make sure all the parts end up where they're expected to be, it's very easy to quickly lose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track of items.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9001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b="1" dirty="0" smtClean="0"/>
              <a:t>BEST PRACTICES: 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dirty="0" smtClean="0"/>
              <a:t> Open</a:t>
            </a:r>
            <a:r>
              <a:rPr lang="en-US" b="0" baseline="0" dirty="0" smtClean="0"/>
              <a:t> Excel 2007 before creating charts in PowerPoint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baseline="0" dirty="0" smtClean="0"/>
              <a:t> Duplicate this slide and edit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E677A-78C3-4723-ABCD-0025B1878800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6767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b="1" dirty="0" smtClean="0"/>
              <a:t>BEST PRACTICES: 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dirty="0" smtClean="0"/>
              <a:t> Open</a:t>
            </a:r>
            <a:r>
              <a:rPr lang="en-US" b="0" baseline="0" dirty="0" smtClean="0"/>
              <a:t> Excel 2007 before creating charts in PowerPoint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baseline="0" dirty="0" smtClean="0"/>
              <a:t> Duplicate this slide and edit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E677A-78C3-4723-ABCD-0025B1878800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66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b="1" dirty="0" smtClean="0"/>
              <a:t>BEST PRACTICES: 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dirty="0" smtClean="0"/>
              <a:t> Open</a:t>
            </a:r>
            <a:r>
              <a:rPr lang="en-US" b="0" baseline="0" dirty="0" smtClean="0"/>
              <a:t> Excel 2007 before creating charts in PowerPoint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baseline="0" dirty="0" smtClean="0"/>
              <a:t> Duplicate this slide and edit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E677A-78C3-4723-ABCD-0025B1878800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0564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b="1" dirty="0" smtClean="0"/>
              <a:t>BEST PRACTICES: 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dirty="0" smtClean="0"/>
              <a:t> Open</a:t>
            </a:r>
            <a:r>
              <a:rPr lang="en-US" b="0" baseline="0" dirty="0" smtClean="0"/>
              <a:t> Excel 2007 before creating charts in PowerPoint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baseline="0" dirty="0" smtClean="0"/>
              <a:t> Duplicate this slide and edit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FE677A-78C3-4723-ABCD-0025B187880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4129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190F28-0818-4B04-AB54-DE148D58546F}" type="slidenum">
              <a:rPr lang="en-US"/>
              <a:pPr/>
              <a:t>29</a:t>
            </a:fld>
            <a:endParaRPr lang="en-US"/>
          </a:p>
        </p:txBody>
      </p:sp>
      <p:sp>
        <p:nvSpPr>
          <p:cNvPr id="615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5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b="1" dirty="0" smtClean="0"/>
              <a:t>BEST PRACTICES: 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dirty="0" smtClean="0"/>
              <a:t> Open</a:t>
            </a:r>
            <a:r>
              <a:rPr lang="en-US" b="0" baseline="0" dirty="0" smtClean="0"/>
              <a:t> Excel 2007 before creating charts in PowerPoint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baseline="0" dirty="0" smtClean="0"/>
              <a:t> Duplicate this slide and edit data</a:t>
            </a:r>
          </a:p>
        </p:txBody>
      </p:sp>
    </p:spTree>
    <p:extLst>
      <p:ext uri="{BB962C8B-B14F-4D97-AF65-F5344CB8AC3E}">
        <p14:creationId xmlns:p14="http://schemas.microsoft.com/office/powerpoint/2010/main" val="39910582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190F28-0818-4B04-AB54-DE148D58546F}" type="slidenum">
              <a:rPr lang="en-US"/>
              <a:pPr/>
              <a:t>30</a:t>
            </a:fld>
            <a:endParaRPr lang="en-US"/>
          </a:p>
        </p:txBody>
      </p:sp>
      <p:sp>
        <p:nvSpPr>
          <p:cNvPr id="615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5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 b="1" dirty="0" smtClean="0"/>
              <a:t>BEST PRACTICES: 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dirty="0" smtClean="0"/>
              <a:t> Open</a:t>
            </a:r>
            <a:r>
              <a:rPr lang="en-US" b="0" baseline="0" dirty="0" smtClean="0"/>
              <a:t> Excel 2007 before creating charts in PowerPoint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b="0" baseline="0" dirty="0" smtClean="0"/>
              <a:t> Duplicate this slide and edit data</a:t>
            </a:r>
          </a:p>
        </p:txBody>
      </p:sp>
    </p:spTree>
    <p:extLst>
      <p:ext uri="{BB962C8B-B14F-4D97-AF65-F5344CB8AC3E}">
        <p14:creationId xmlns:p14="http://schemas.microsoft.com/office/powerpoint/2010/main" val="3545369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4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goal of this project is to start the foundation of a lab assistant robot that has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capability of tracking common items found on a workbench in pseudo real-time. When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user queries the robot, it should be able to tell the user where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specic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tool is, in a way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that would make sense to the user. Initially, the objects being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identied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would come 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preset bank of objects that have been pre-trained. However, the end product will likely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have to be trainable on new objects by the user.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this project, the main topic of focus is object tracking. After all, the rest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features are both fairly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dicult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(and thus time-consuming), and out of scope of the computer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vision task. As such, the goal is to be able to detect a number of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dierent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objects, identify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what they are, and track them as they move across a camera.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640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A5DE6D-E175-4148-9E10-6581D2914173}" type="slidenum">
              <a:rPr lang="en-US"/>
              <a:pPr/>
              <a:t>5</a:t>
            </a:fld>
            <a:endParaRPr lang="en-US"/>
          </a:p>
        </p:txBody>
      </p:sp>
      <p:sp>
        <p:nvSpPr>
          <p:cNvPr id="589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9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b="0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080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6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9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9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50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10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9095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11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37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42E4EEC-242E-4699-A735-AC67A337252C}" type="slidenum">
              <a:rPr lang="en-US"/>
              <a:pPr/>
              <a:t>12</a:t>
            </a:fld>
            <a:endParaRPr lang="en-US"/>
          </a:p>
        </p:txBody>
      </p:sp>
      <p:sp>
        <p:nvSpPr>
          <p:cNvPr id="595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4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eyWatermark-20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185590" y="2981885"/>
            <a:ext cx="3958410" cy="38761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0"/>
            <a:ext cx="6858000" cy="1524000"/>
          </a:xfrm>
        </p:spPr>
        <p:txBody>
          <a:bodyPr>
            <a:noAutofit/>
          </a:bodyPr>
          <a:lstStyle>
            <a:lvl1pPr>
              <a:defRPr sz="4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41648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3" name="Picture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990600"/>
            <a:ext cx="2743200" cy="889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" y="1524000"/>
            <a:ext cx="5867400" cy="46482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553200" y="1524000"/>
            <a:ext cx="2133600" cy="4648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49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R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225" y="1433513"/>
            <a:ext cx="401955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59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52" y="986500"/>
            <a:ext cx="2743200" cy="886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90" y="2981885"/>
            <a:ext cx="3958410" cy="38761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0"/>
            <a:ext cx="6858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41648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0641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52" y="986500"/>
            <a:ext cx="2743200" cy="886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0"/>
            <a:ext cx="6858000" cy="15240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386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648" y="2980944"/>
            <a:ext cx="3959371" cy="387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159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90" y="2981885"/>
            <a:ext cx="3958410" cy="38761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685800"/>
            <a:ext cx="6858000" cy="1676400"/>
          </a:xfrm>
        </p:spPr>
        <p:txBody>
          <a:bodyPr anchor="b" anchorCtr="0"/>
          <a:lstStyle>
            <a:lvl1pPr algn="l">
              <a:defRPr lang="en-US" sz="40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23622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400800"/>
            <a:ext cx="51054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13315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370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676400"/>
            <a:ext cx="36576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6576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extLst/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494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1496736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0" y="2216400"/>
            <a:ext cx="36576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496736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2216400"/>
            <a:ext cx="36576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extLst/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204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extLst/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416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-2097" y="6391656"/>
            <a:ext cx="45929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06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2">
    <p:bg>
      <p:bgPr>
        <a:solidFill>
          <a:srgbClr val="AB19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52" y="986500"/>
            <a:ext cx="2743200" cy="886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0"/>
            <a:ext cx="6858000" cy="1524000"/>
          </a:xfrm>
        </p:spPr>
        <p:txBody>
          <a:bodyPr>
            <a:no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386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648" y="2980944"/>
            <a:ext cx="3959371" cy="387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0661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305800" cy="10668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2782" y="1524000"/>
            <a:ext cx="5294018" cy="46481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3917" y="1524000"/>
            <a:ext cx="2673657" cy="4648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359110" y="35814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extLst/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0458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" y="1524000"/>
            <a:ext cx="5867400" cy="46482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6553200" y="1524000"/>
            <a:ext cx="2133600" cy="4648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9207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225" y="1433513"/>
            <a:ext cx="401955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87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eyWatermark-20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185590" y="2981885"/>
            <a:ext cx="3958410" cy="387611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215900" dist="76200" dir="5400000">
              <a:prstClr val="black">
                <a:alpha val="1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447800"/>
            <a:ext cx="6858000" cy="1676400"/>
          </a:xfrm>
        </p:spPr>
        <p:txBody>
          <a:bodyPr anchor="b" anchorCtr="0"/>
          <a:lstStyle>
            <a:lvl1pPr algn="l">
              <a:defRPr lang="en-US" sz="40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31242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400800"/>
            <a:ext cx="51054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3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>
            <a:extLst/>
          </a:lstStyle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4" name="Rectangle 6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noProof="1" smtClean="0"/>
              <a:t>Click to edit Master text styles</a:t>
            </a:r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27" name="Rectangle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24" name="Rectangl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63B0023-0CED-47F7-85AE-654F0B232C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709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676400"/>
            <a:ext cx="36576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3657600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1496736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0" y="2216400"/>
            <a:ext cx="36576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496736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2216400"/>
            <a:ext cx="3657600" cy="3955800"/>
          </a:xfrm>
        </p:spPr>
        <p:txBody>
          <a:bodyPr anchor="t" anchorCtr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391656"/>
            <a:ext cx="459297" cy="365125"/>
          </a:xfrm>
        </p:spPr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305800" cy="1066800"/>
          </a:xfrm>
        </p:spPr>
        <p:txBody>
          <a:bodyPr anchor="b">
            <a:normAutofit/>
          </a:bodyPr>
          <a:lstStyle>
            <a:lvl1pPr algn="l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2782" y="1524000"/>
            <a:ext cx="5294018" cy="46481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3917" y="1524000"/>
            <a:ext cx="2673657" cy="46482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359110" y="35814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19"/>
          <p:cNvSpPr>
            <a:spLocks noGrp="1"/>
          </p:cNvSpPr>
          <p:nvPr>
            <p:ph type="ftr" sz="quarter" idx="11"/>
          </p:nvPr>
        </p:nvSpPr>
        <p:spPr>
          <a:xfrm>
            <a:off x="457200" y="6400800"/>
            <a:ext cx="5105400" cy="304800"/>
          </a:xfrm>
        </p:spPr>
        <p:txBody>
          <a:bodyPr/>
          <a:lstStyle>
            <a:extLst/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338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2900"/>
            <a:ext cx="8229600" cy="8001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8229600" cy="4648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387664"/>
            <a:ext cx="457200" cy="3941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234966"/>
            <a:ext cx="86868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5486400" y="6400800"/>
            <a:ext cx="3352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2"/>
                </a:solidFill>
                <a:latin typeface="Times New Roman" pitchFamily="18" charset="0"/>
                <a:cs typeface="Times New Roman" pitchFamily="18" charset="0"/>
              </a:rPr>
              <a:t>Worcester Polytechnic Institute</a:t>
            </a:r>
            <a:endParaRPr lang="en-US" dirty="0">
              <a:solidFill>
                <a:schemeClr val="bg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400800"/>
            <a:ext cx="51054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63" r:id="rId3"/>
    <p:sldLayoutId id="2147483695" r:id="rId4"/>
    <p:sldLayoutId id="2147483664" r:id="rId5"/>
    <p:sldLayoutId id="2147483665" r:id="rId6"/>
    <p:sldLayoutId id="2147483666" r:id="rId7"/>
    <p:sldLayoutId id="2147483667" r:id="rId8"/>
    <p:sldLayoutId id="2147483683" r:id="rId9"/>
    <p:sldLayoutId id="2147483696" r:id="rId10"/>
    <p:sldLayoutId id="2147483708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>
              <a:lumMod val="85000"/>
              <a:lumOff val="15000"/>
            </a:schemeClr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5000"/>
        </a:lnSpc>
        <a:spcBef>
          <a:spcPts val="1200"/>
        </a:spcBef>
        <a:buClr>
          <a:schemeClr val="bg2"/>
        </a:buClr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594360" indent="-27432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Verdana" pitchFamily="34" charset="0"/>
        <a:buChar char="─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86868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1430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Courier New" pitchFamily="49" charset="0"/>
        <a:buChar char="o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13716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2900"/>
            <a:ext cx="8229600" cy="8001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8229600" cy="46482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" y="6391657"/>
            <a:ext cx="457200" cy="3139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" y="1234966"/>
            <a:ext cx="8686800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5486400" y="6400800"/>
            <a:ext cx="33528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Worcester Polytechnic Institute</a:t>
            </a:r>
            <a:endParaRPr lang="en-US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400800"/>
            <a:ext cx="5105400" cy="304800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89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lnSpc>
          <a:spcPct val="95000"/>
        </a:lnSpc>
        <a:spcBef>
          <a:spcPts val="1200"/>
        </a:spcBef>
        <a:buClr>
          <a:schemeClr val="bg2"/>
        </a:buClr>
        <a:buFont typeface="Arial" pitchFamily="34" charset="0"/>
        <a:buChar char="•"/>
        <a:defRPr sz="24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1pPr>
      <a:lvl2pPr marL="594360" indent="-27432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Verdana" pitchFamily="34" charset="0"/>
        <a:buChar char="─"/>
        <a:defRPr sz="20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marL="86868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marL="11430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Courier New" pitchFamily="49" charset="0"/>
        <a:buChar char="o"/>
        <a:defRPr sz="1600" kern="120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marL="1371600" indent="-228600" algn="l" defTabSz="914400" rtl="0" eaLnBrk="1" latinLnBrk="0" hangingPunct="1">
        <a:lnSpc>
          <a:spcPct val="95000"/>
        </a:lnSpc>
        <a:spcBef>
          <a:spcPts val="600"/>
        </a:spcBef>
        <a:buClr>
          <a:schemeClr val="bg2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" y="2286000"/>
            <a:ext cx="8001000" cy="1524000"/>
          </a:xfrm>
        </p:spPr>
        <p:txBody>
          <a:bodyPr/>
          <a:lstStyle/>
          <a:p>
            <a:r>
              <a:rPr lang="en-US" dirty="0" smtClean="0"/>
              <a:t>Desktop Object </a:t>
            </a:r>
            <a:r>
              <a:rPr lang="en-US" dirty="0"/>
              <a:t>Identification and </a:t>
            </a:r>
            <a:r>
              <a:rPr lang="en-US" dirty="0" smtClean="0"/>
              <a:t>Tracking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Kevin DuCharme &amp;</a:t>
            </a:r>
          </a:p>
          <a:p>
            <a:r>
              <a:rPr lang="en-US" dirty="0" smtClean="0"/>
              <a:t>Max Li</a:t>
            </a:r>
          </a:p>
        </p:txBody>
      </p:sp>
    </p:spTree>
    <p:extLst>
      <p:ext uri="{BB962C8B-B14F-4D97-AF65-F5344CB8AC3E}">
        <p14:creationId xmlns:p14="http://schemas.microsoft.com/office/powerpoint/2010/main" val="3294088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New Model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150489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Real-time Detection (No Tracking)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  <p:pic>
        <p:nvPicPr>
          <p:cNvPr id="3" name="Detec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57400" y="1447800"/>
            <a:ext cx="525780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429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Tracking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87054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3248367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Improvements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40591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37573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99259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66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097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Layout: </a:t>
            </a:r>
            <a:r>
              <a:rPr lang="en-US" dirty="0" err="1" smtClean="0"/>
              <a:t>SectionDivider</a:t>
            </a:r>
            <a:r>
              <a:rPr lang="en-US" dirty="0" smtClean="0"/>
              <a:t>, Verdana Bold 40pt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Divider Subtext Verdana 28 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14181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Layout: Title and Content</a:t>
            </a:r>
            <a:br>
              <a:rPr lang="en-US" dirty="0" smtClean="0"/>
            </a:br>
            <a:r>
              <a:rPr lang="en-US" dirty="0" smtClean="0"/>
              <a:t>Verdana Bold 32pt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258234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566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Layout: Two Content 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First level bullet, Verdana 22pt</a:t>
            </a:r>
          </a:p>
          <a:p>
            <a:r>
              <a:rPr lang="en-US" dirty="0" smtClean="0"/>
              <a:t>Line spacing 0.95, before paragraph 10pt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 1</a:t>
            </a:r>
          </a:p>
          <a:p>
            <a:pPr lvl="1"/>
            <a:r>
              <a:rPr lang="en-US" dirty="0" smtClean="0"/>
              <a:t>Second level bullet 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First level bullet, Verdana 22pt</a:t>
            </a:r>
          </a:p>
          <a:p>
            <a:r>
              <a:rPr lang="en-US" smtClean="0"/>
              <a:t>Line spacing 0.95, before paragraph 10pt</a:t>
            </a:r>
          </a:p>
          <a:p>
            <a:r>
              <a:rPr lang="en-US" smtClean="0"/>
              <a:t>Left justified</a:t>
            </a:r>
          </a:p>
          <a:p>
            <a:r>
              <a:rPr lang="en-US" smtClean="0"/>
              <a:t>Sentence case </a:t>
            </a:r>
          </a:p>
          <a:p>
            <a:r>
              <a:rPr lang="en-US" smtClean="0"/>
              <a:t>First level bullet color is accent 1</a:t>
            </a:r>
          </a:p>
          <a:p>
            <a:pPr lvl="1"/>
            <a:r>
              <a:rPr lang="en-US" smtClean="0"/>
              <a:t>Second level bullet </a:t>
            </a:r>
          </a:p>
          <a:p>
            <a:pPr lvl="2"/>
            <a:r>
              <a:rPr lang="en-US" smtClean="0"/>
              <a:t>Third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162925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ChangeArrowheads="1"/>
          </p:cNvSpPr>
          <p:nvPr/>
        </p:nvSpPr>
        <p:spPr bwMode="gray">
          <a:xfrm>
            <a:off x="657225" y="2383155"/>
            <a:ext cx="429003" cy="4572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7594" name="Text Box 10"/>
          <p:cNvSpPr txBox="1">
            <a:spLocks noChangeArrowheads="1"/>
          </p:cNvSpPr>
          <p:nvPr/>
        </p:nvSpPr>
        <p:spPr bwMode="auto">
          <a:xfrm>
            <a:off x="1200150" y="2383155"/>
            <a:ext cx="859531" cy="452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l" eaLnBrk="0" hangingPunct="0">
              <a:spcBef>
                <a:spcPct val="0"/>
              </a:spcBef>
              <a:buClrTx/>
            </a:pPr>
            <a:r>
              <a:rPr lang="en-US" sz="1400" dirty="0" smtClean="0">
                <a:latin typeface="+mn-lt"/>
              </a:rPr>
              <a:t>Black</a:t>
            </a:r>
          </a:p>
          <a:p>
            <a:pPr algn="l" eaLnBrk="0" hangingPunct="0">
              <a:spcBef>
                <a:spcPct val="0"/>
              </a:spcBef>
            </a:pPr>
            <a:r>
              <a:rPr lang="en-US" sz="1200" dirty="0" smtClean="0">
                <a:latin typeface="+mn-lt"/>
              </a:rPr>
              <a:t>R0 G0 B0</a:t>
            </a:r>
          </a:p>
        </p:txBody>
      </p:sp>
      <p:sp>
        <p:nvSpPr>
          <p:cNvPr id="67588" name="Rectangle 4"/>
          <p:cNvSpPr>
            <a:spLocks noChangeArrowheads="1"/>
          </p:cNvSpPr>
          <p:nvPr/>
        </p:nvSpPr>
        <p:spPr bwMode="gray">
          <a:xfrm>
            <a:off x="657225" y="3108960"/>
            <a:ext cx="429003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7595" name="Text Box 11"/>
          <p:cNvSpPr txBox="1">
            <a:spLocks noChangeArrowheads="1"/>
          </p:cNvSpPr>
          <p:nvPr/>
        </p:nvSpPr>
        <p:spPr bwMode="auto">
          <a:xfrm>
            <a:off x="1200150" y="3088955"/>
            <a:ext cx="1364476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sz="1400" dirty="0" smtClean="0">
                <a:latin typeface="+mn-lt"/>
              </a:rPr>
              <a:t>Red</a:t>
            </a:r>
            <a:br>
              <a:rPr lang="en-US" sz="1400" dirty="0" smtClean="0">
                <a:latin typeface="+mn-lt"/>
              </a:rPr>
            </a:br>
            <a:r>
              <a:rPr lang="en-US" sz="1200" dirty="0" smtClean="0">
                <a:latin typeface="+mn-lt"/>
              </a:rPr>
              <a:t>R171 G25  B45</a:t>
            </a:r>
            <a:endParaRPr lang="en-US" sz="1400" dirty="0">
              <a:latin typeface="+mn-lt"/>
            </a:endParaRPr>
          </a:p>
        </p:txBody>
      </p:sp>
      <p:sp>
        <p:nvSpPr>
          <p:cNvPr id="67589" name="Rectangle 5"/>
          <p:cNvSpPr>
            <a:spLocks noChangeArrowheads="1"/>
          </p:cNvSpPr>
          <p:nvPr/>
        </p:nvSpPr>
        <p:spPr bwMode="gray">
          <a:xfrm>
            <a:off x="657225" y="3834765"/>
            <a:ext cx="429003" cy="457200"/>
          </a:xfrm>
          <a:prstGeom prst="rect">
            <a:avLst/>
          </a:prstGeom>
          <a:solidFill>
            <a:srgbClr val="6D6D6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7596" name="Text Box 12"/>
          <p:cNvSpPr txBox="1">
            <a:spLocks noChangeArrowheads="1"/>
          </p:cNvSpPr>
          <p:nvPr/>
        </p:nvSpPr>
        <p:spPr bwMode="auto">
          <a:xfrm>
            <a:off x="1200150" y="3814760"/>
            <a:ext cx="166904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l" eaLnBrk="0" hangingPunct="0">
              <a:spcBef>
                <a:spcPct val="0"/>
              </a:spcBef>
            </a:pPr>
            <a:r>
              <a:rPr lang="en-US" sz="1400" dirty="0" smtClean="0">
                <a:latin typeface="+mn-lt"/>
              </a:rPr>
              <a:t>Grey</a:t>
            </a:r>
          </a:p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sz="1200" dirty="0" smtClean="0">
                <a:latin typeface="+mn-lt"/>
              </a:rPr>
              <a:t>R109  G109  B109 </a:t>
            </a:r>
            <a:endParaRPr lang="en-US" sz="1400" dirty="0">
              <a:latin typeface="+mn-lt"/>
            </a:endParaRPr>
          </a:p>
        </p:txBody>
      </p:sp>
      <p:sp>
        <p:nvSpPr>
          <p:cNvPr id="67587" name="Rectangle 3"/>
          <p:cNvSpPr>
            <a:spLocks noChangeArrowheads="1"/>
          </p:cNvSpPr>
          <p:nvPr/>
        </p:nvSpPr>
        <p:spPr bwMode="gray">
          <a:xfrm>
            <a:off x="657225" y="1657350"/>
            <a:ext cx="429003" cy="4572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7601" name="Text Box 17"/>
          <p:cNvSpPr txBox="1">
            <a:spLocks noChangeArrowheads="1"/>
          </p:cNvSpPr>
          <p:nvPr/>
        </p:nvSpPr>
        <p:spPr bwMode="auto">
          <a:xfrm>
            <a:off x="1200150" y="1637346"/>
            <a:ext cx="1885453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400" dirty="0" smtClean="0"/>
              <a:t>White–Background</a:t>
            </a:r>
            <a:endParaRPr lang="en-US" sz="1400" dirty="0" smtClean="0">
              <a:latin typeface="+mn-lt"/>
            </a:endParaRPr>
          </a:p>
          <a:p>
            <a:pPr algn="l" eaLnBrk="0" hangingPunct="0">
              <a:spcBef>
                <a:spcPct val="0"/>
              </a:spcBef>
            </a:pPr>
            <a:r>
              <a:rPr lang="en-US" sz="1200" dirty="0" smtClean="0">
                <a:latin typeface="+mn-lt"/>
              </a:rPr>
              <a:t>R255 G255 B255</a:t>
            </a:r>
          </a:p>
        </p:txBody>
      </p:sp>
      <p:sp>
        <p:nvSpPr>
          <p:cNvPr id="67602" name="Rectangle 1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 Scheme</a:t>
            </a:r>
          </a:p>
        </p:txBody>
      </p:sp>
      <p:sp>
        <p:nvSpPr>
          <p:cNvPr id="29" name="Rectangle 2"/>
          <p:cNvSpPr>
            <a:spLocks noChangeArrowheads="1"/>
          </p:cNvSpPr>
          <p:nvPr/>
        </p:nvSpPr>
        <p:spPr bwMode="gray">
          <a:xfrm>
            <a:off x="4038600" y="2383155"/>
            <a:ext cx="429003" cy="45720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Text Box 10"/>
          <p:cNvSpPr txBox="1">
            <a:spLocks noChangeArrowheads="1"/>
          </p:cNvSpPr>
          <p:nvPr/>
        </p:nvSpPr>
        <p:spPr bwMode="auto">
          <a:xfrm>
            <a:off x="4572000" y="2363150"/>
            <a:ext cx="1614545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sz="1400" dirty="0" smtClean="0">
                <a:latin typeface="+mn-lt"/>
              </a:rPr>
              <a:t>Accent 2 </a:t>
            </a:r>
          </a:p>
          <a:p>
            <a:pPr eaLnBrk="0" hangingPunct="0">
              <a:spcBef>
                <a:spcPct val="0"/>
              </a:spcBef>
            </a:pPr>
            <a:r>
              <a:rPr lang="en-US" sz="1200" dirty="0"/>
              <a:t>R178  G183  </a:t>
            </a:r>
            <a:r>
              <a:rPr lang="en-US" sz="1200" dirty="0" smtClean="0">
                <a:latin typeface="+mn-lt"/>
              </a:rPr>
              <a:t>B187</a:t>
            </a:r>
            <a:endParaRPr lang="en-US" sz="1400" dirty="0">
              <a:latin typeface="+mn-lt"/>
            </a:endParaRPr>
          </a:p>
        </p:txBody>
      </p:sp>
      <p:sp>
        <p:nvSpPr>
          <p:cNvPr id="32" name="Rectangle 4"/>
          <p:cNvSpPr>
            <a:spLocks noChangeArrowheads="1"/>
          </p:cNvSpPr>
          <p:nvPr/>
        </p:nvSpPr>
        <p:spPr bwMode="gray">
          <a:xfrm>
            <a:off x="4038600" y="3108960"/>
            <a:ext cx="429003" cy="457200"/>
          </a:xfrm>
          <a:prstGeom prst="rect">
            <a:avLst/>
          </a:prstGeom>
          <a:solidFill>
            <a:schemeClr val="accent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4572000" y="3088955"/>
            <a:ext cx="151676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sz="1400" dirty="0" smtClean="0">
                <a:latin typeface="+mn-lt"/>
              </a:rPr>
              <a:t>Accent 3</a:t>
            </a:r>
            <a:r>
              <a:rPr lang="en-US" sz="1400" dirty="0">
                <a:latin typeface="+mn-lt"/>
              </a:rPr>
              <a:t/>
            </a:r>
            <a:br>
              <a:rPr lang="en-US" sz="1400" dirty="0">
                <a:latin typeface="+mn-lt"/>
              </a:rPr>
            </a:br>
            <a:r>
              <a:rPr lang="en-US" sz="1200" dirty="0" smtClean="0">
                <a:latin typeface="+mn-lt"/>
              </a:rPr>
              <a:t>R44  G106  B140</a:t>
            </a:r>
            <a:endParaRPr lang="en-US" sz="1400" dirty="0">
              <a:latin typeface="+mn-lt"/>
            </a:endParaRPr>
          </a:p>
        </p:txBody>
      </p:sp>
      <p:sp>
        <p:nvSpPr>
          <p:cNvPr id="35" name="Rectangle 5"/>
          <p:cNvSpPr>
            <a:spLocks noChangeArrowheads="1"/>
          </p:cNvSpPr>
          <p:nvPr/>
        </p:nvSpPr>
        <p:spPr bwMode="gray">
          <a:xfrm>
            <a:off x="4038600" y="3834765"/>
            <a:ext cx="429003" cy="457200"/>
          </a:xfrm>
          <a:prstGeom prst="rect">
            <a:avLst/>
          </a:prstGeom>
          <a:solidFill>
            <a:schemeClr val="accent4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Text Box 12"/>
          <p:cNvSpPr txBox="1">
            <a:spLocks noChangeArrowheads="1"/>
          </p:cNvSpPr>
          <p:nvPr/>
        </p:nvSpPr>
        <p:spPr bwMode="auto">
          <a:xfrm>
            <a:off x="4572000" y="3814760"/>
            <a:ext cx="1614545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sz="1400" dirty="0" smtClean="0">
                <a:latin typeface="+mn-lt"/>
              </a:rPr>
              <a:t>Accent 4</a:t>
            </a:r>
          </a:p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sz="1200" dirty="0" smtClean="0">
                <a:latin typeface="+mn-lt"/>
              </a:rPr>
              <a:t>R183  G160  B121</a:t>
            </a:r>
            <a:endParaRPr lang="en-US" sz="1400" dirty="0">
              <a:latin typeface="+mn-lt"/>
            </a:endParaRPr>
          </a:p>
        </p:txBody>
      </p:sp>
      <p:sp>
        <p:nvSpPr>
          <p:cNvPr id="38" name="Rectangle 3"/>
          <p:cNvSpPr>
            <a:spLocks noChangeArrowheads="1"/>
          </p:cNvSpPr>
          <p:nvPr/>
        </p:nvSpPr>
        <p:spPr bwMode="gray">
          <a:xfrm>
            <a:off x="4038600" y="1657350"/>
            <a:ext cx="429003" cy="4572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Text Box 17"/>
          <p:cNvSpPr txBox="1">
            <a:spLocks noChangeArrowheads="1"/>
          </p:cNvSpPr>
          <p:nvPr/>
        </p:nvSpPr>
        <p:spPr bwMode="auto">
          <a:xfrm>
            <a:off x="4572000" y="1637345"/>
            <a:ext cx="1309974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sz="1400" dirty="0" smtClean="0">
                <a:latin typeface="+mn-lt"/>
              </a:rPr>
              <a:t>Accent 1</a:t>
            </a:r>
          </a:p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sz="1200" dirty="0" smtClean="0">
                <a:latin typeface="+mn-lt"/>
              </a:rPr>
              <a:t>R171 G25 B45</a:t>
            </a:r>
            <a:endParaRPr lang="en-US" sz="1400" dirty="0">
              <a:latin typeface="+mn-lt"/>
            </a:endParaRPr>
          </a:p>
        </p:txBody>
      </p:sp>
      <p:sp>
        <p:nvSpPr>
          <p:cNvPr id="56" name="Rectangle 4"/>
          <p:cNvSpPr>
            <a:spLocks noChangeArrowheads="1"/>
          </p:cNvSpPr>
          <p:nvPr/>
        </p:nvSpPr>
        <p:spPr bwMode="gray">
          <a:xfrm>
            <a:off x="4038600" y="4560570"/>
            <a:ext cx="429003" cy="457200"/>
          </a:xfrm>
          <a:prstGeom prst="rect">
            <a:avLst/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Text Box 11"/>
          <p:cNvSpPr txBox="1">
            <a:spLocks noChangeArrowheads="1"/>
          </p:cNvSpPr>
          <p:nvPr/>
        </p:nvSpPr>
        <p:spPr bwMode="auto">
          <a:xfrm>
            <a:off x="4572000" y="4540565"/>
            <a:ext cx="151676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l" eaLnBrk="0" hangingPunct="0">
              <a:spcBef>
                <a:spcPct val="0"/>
              </a:spcBef>
            </a:pPr>
            <a:r>
              <a:rPr lang="en-US" sz="1400" dirty="0" smtClean="0">
                <a:latin typeface="+mn-lt"/>
              </a:rPr>
              <a:t>Accent 5</a:t>
            </a:r>
            <a:r>
              <a:rPr lang="en-US" sz="1400" dirty="0">
                <a:latin typeface="+mn-lt"/>
              </a:rPr>
              <a:t/>
            </a:r>
            <a:br>
              <a:rPr lang="en-US" sz="1400" dirty="0">
                <a:latin typeface="+mn-lt"/>
              </a:rPr>
            </a:br>
            <a:r>
              <a:rPr lang="en-US" sz="1200" dirty="0" smtClean="0">
                <a:latin typeface="+mn-lt"/>
              </a:rPr>
              <a:t>R70  G160  B220</a:t>
            </a:r>
            <a:endParaRPr lang="en-US" sz="1400" dirty="0" smtClean="0">
              <a:latin typeface="+mn-lt"/>
            </a:endParaRPr>
          </a:p>
        </p:txBody>
      </p:sp>
      <p:sp>
        <p:nvSpPr>
          <p:cNvPr id="59" name="Rectangle 5"/>
          <p:cNvSpPr>
            <a:spLocks noChangeArrowheads="1"/>
          </p:cNvSpPr>
          <p:nvPr/>
        </p:nvSpPr>
        <p:spPr bwMode="gray">
          <a:xfrm>
            <a:off x="4038600" y="5286375"/>
            <a:ext cx="429003" cy="457200"/>
          </a:xfrm>
          <a:prstGeom prst="rect">
            <a:avLst/>
          </a:prstGeom>
          <a:solidFill>
            <a:srgbClr val="6D6D6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Text Box 12"/>
          <p:cNvSpPr txBox="1">
            <a:spLocks noChangeArrowheads="1"/>
          </p:cNvSpPr>
          <p:nvPr/>
        </p:nvSpPr>
        <p:spPr bwMode="auto">
          <a:xfrm>
            <a:off x="4572000" y="5266370"/>
            <a:ext cx="1614545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sz="1400" dirty="0" smtClean="0">
                <a:latin typeface="+mn-lt"/>
              </a:rPr>
              <a:t>Accent 6</a:t>
            </a:r>
          </a:p>
          <a:p>
            <a:pPr eaLnBrk="0" hangingPunct="0">
              <a:spcBef>
                <a:spcPct val="0"/>
              </a:spcBef>
            </a:pPr>
            <a:r>
              <a:rPr lang="en-US" sz="1200" dirty="0"/>
              <a:t>R109  G109  B109</a:t>
            </a:r>
            <a:endParaRPr lang="en-US" sz="1400" dirty="0">
              <a:latin typeface="+mn-lt"/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183209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Settings</a:t>
            </a:r>
            <a:endParaRPr lang="en-US" dirty="0"/>
          </a:p>
        </p:txBody>
      </p:sp>
      <p:sp>
        <p:nvSpPr>
          <p:cNvPr id="588805" name="Text Box 5"/>
          <p:cNvSpPr txBox="1">
            <a:spLocks noChangeArrowheads="1"/>
          </p:cNvSpPr>
          <p:nvPr/>
        </p:nvSpPr>
        <p:spPr bwMode="auto">
          <a:xfrm>
            <a:off x="1028700" y="3643952"/>
            <a:ext cx="2933700" cy="2215991"/>
          </a:xfrm>
          <a:prstGeom prst="rect">
            <a:avLst/>
          </a:prstGeom>
          <a:noFill/>
          <a:ln w="12700" cap="sq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+mn-lt"/>
              </a:rPr>
              <a:t>Text Box </a:t>
            </a:r>
            <a:r>
              <a:rPr lang="en-US" b="1" dirty="0">
                <a:solidFill>
                  <a:schemeClr val="tx2"/>
                </a:solidFill>
                <a:latin typeface="+mn-lt"/>
              </a:rPr>
              <a:t>Default:</a:t>
            </a:r>
          </a:p>
          <a:p>
            <a:pPr algn="ctr"/>
            <a:r>
              <a:rPr lang="en-US" sz="1600" dirty="0" smtClean="0">
                <a:latin typeface="+mn-lt"/>
              </a:rPr>
              <a:t>Verdana 16pt</a:t>
            </a:r>
          </a:p>
          <a:p>
            <a:pPr algn="ctr"/>
            <a:r>
              <a:rPr lang="en-US" sz="1600" dirty="0" smtClean="0">
                <a:latin typeface="+mn-lt"/>
              </a:rPr>
              <a:t>Color: Black</a:t>
            </a:r>
          </a:p>
          <a:p>
            <a:pPr algn="ctr"/>
            <a:r>
              <a:rPr lang="en-US" sz="1600" dirty="0" smtClean="0">
                <a:latin typeface="+mn-lt"/>
              </a:rPr>
              <a:t>Align: Center</a:t>
            </a:r>
            <a:r>
              <a:rPr lang="en-US" sz="1600" dirty="0">
                <a:latin typeface="+mn-lt"/>
              </a:rPr>
              <a:t/>
            </a:r>
            <a:br>
              <a:rPr lang="en-US" sz="1600" dirty="0">
                <a:latin typeface="+mn-lt"/>
              </a:rPr>
            </a:br>
            <a:r>
              <a:rPr lang="en-US" sz="1600" dirty="0">
                <a:latin typeface="+mn-lt"/>
              </a:rPr>
              <a:t>Line </a:t>
            </a:r>
            <a:r>
              <a:rPr lang="en-US" sz="1600" dirty="0" smtClean="0">
                <a:latin typeface="+mn-lt"/>
              </a:rPr>
              <a:t>Spacing: Multiple .95</a:t>
            </a:r>
            <a:br>
              <a:rPr lang="en-US" sz="1600" dirty="0" smtClean="0">
                <a:latin typeface="+mn-lt"/>
              </a:rPr>
            </a:br>
            <a:r>
              <a:rPr lang="en-US" sz="1600" dirty="0" smtClean="0">
                <a:latin typeface="+mn-lt"/>
              </a:rPr>
              <a:t>Space Before: 6pt</a:t>
            </a:r>
            <a:br>
              <a:rPr lang="en-US" sz="1600" dirty="0" smtClean="0">
                <a:latin typeface="+mn-lt"/>
              </a:rPr>
            </a:br>
            <a:endParaRPr lang="en-US" sz="1600" dirty="0" smtClean="0">
              <a:latin typeface="+mn-lt"/>
            </a:endParaRPr>
          </a:p>
          <a:p>
            <a:pPr algn="ctr"/>
            <a:r>
              <a:rPr lang="en-US" sz="1200" i="1" dirty="0" smtClean="0">
                <a:latin typeface="+mn-lt"/>
              </a:rPr>
              <a:t>For labels only – use layout placeholders for bulleted lists</a:t>
            </a:r>
          </a:p>
        </p:txBody>
      </p:sp>
      <p:sp>
        <p:nvSpPr>
          <p:cNvPr id="588810" name="Rectangle 10"/>
          <p:cNvSpPr>
            <a:spLocks noChangeArrowheads="1"/>
          </p:cNvSpPr>
          <p:nvPr/>
        </p:nvSpPr>
        <p:spPr bwMode="auto">
          <a:xfrm>
            <a:off x="4572000" y="2065338"/>
            <a:ext cx="4021138" cy="576262"/>
          </a:xfrm>
          <a:prstGeom prst="rect">
            <a:avLst/>
          </a:prstGeom>
          <a:noFill/>
          <a:ln w="12700" cap="sq" algn="ctr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>
              <a:spcBef>
                <a:spcPct val="25000"/>
              </a:spcBef>
            </a:pPr>
            <a:r>
              <a:rPr lang="en-US" b="1" dirty="0" smtClean="0">
                <a:solidFill>
                  <a:schemeClr val="tx2"/>
                </a:solidFill>
                <a:latin typeface="+mn-lt"/>
              </a:rPr>
              <a:t>Drawing Style </a:t>
            </a:r>
            <a:r>
              <a:rPr lang="en-US" b="1" dirty="0">
                <a:solidFill>
                  <a:schemeClr val="tx2"/>
                </a:solidFill>
                <a:latin typeface="+mn-lt"/>
              </a:rPr>
              <a:t>Default:</a:t>
            </a:r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5539582" y="5000625"/>
            <a:ext cx="2085975" cy="1588"/>
          </a:xfrm>
          <a:prstGeom prst="straightConnector1">
            <a:avLst/>
          </a:prstGeom>
          <a:solidFill>
            <a:schemeClr val="accent2"/>
          </a:solidFill>
          <a:ln w="19050" cap="sq" cmpd="sng" algn="ctr">
            <a:solidFill>
              <a:schemeClr val="tx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4" name="Rectangle 10"/>
          <p:cNvSpPr>
            <a:spLocks noChangeArrowheads="1"/>
          </p:cNvSpPr>
          <p:nvPr/>
        </p:nvSpPr>
        <p:spPr bwMode="auto">
          <a:xfrm>
            <a:off x="5239544" y="4570413"/>
            <a:ext cx="2686050" cy="576262"/>
          </a:xfrm>
          <a:prstGeom prst="rect">
            <a:avLst/>
          </a:prstGeom>
          <a:noFill/>
          <a:ln w="12700" cap="sq" algn="ctr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>
              <a:spcBef>
                <a:spcPct val="25000"/>
              </a:spcBef>
            </a:pPr>
            <a:r>
              <a:rPr lang="en-US" b="1" dirty="0" smtClean="0">
                <a:solidFill>
                  <a:schemeClr val="tx2"/>
                </a:solidFill>
                <a:latin typeface="+mn-lt"/>
              </a:rPr>
              <a:t>Line Style Default</a:t>
            </a:r>
            <a:r>
              <a:rPr lang="en-US" b="1" dirty="0">
                <a:solidFill>
                  <a:schemeClr val="tx2"/>
                </a:solidFill>
                <a:latin typeface="+mn-lt"/>
              </a:rPr>
              <a:t>:</a:t>
            </a:r>
          </a:p>
        </p:txBody>
      </p:sp>
      <p:sp>
        <p:nvSpPr>
          <p:cNvPr id="588811" name="Rectangle 11"/>
          <p:cNvSpPr>
            <a:spLocks noChangeArrowheads="1"/>
          </p:cNvSpPr>
          <p:nvPr/>
        </p:nvSpPr>
        <p:spPr bwMode="auto">
          <a:xfrm>
            <a:off x="4812824" y="2752725"/>
            <a:ext cx="1005840" cy="1005840"/>
          </a:xfrm>
          <a:prstGeom prst="rect">
            <a:avLst/>
          </a:prstGeom>
          <a:solidFill>
            <a:schemeClr val="accent2"/>
          </a:solidFill>
          <a:ln w="12700" cap="sq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n-lt"/>
              </a:rPr>
              <a:t>Sample</a:t>
            </a:r>
            <a:endParaRPr lang="en-US" sz="16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1028700" y="2065338"/>
            <a:ext cx="2933700" cy="923330"/>
          </a:xfrm>
          <a:prstGeom prst="rect">
            <a:avLst/>
          </a:prstGeom>
          <a:noFill/>
          <a:ln w="12700" cap="sq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chemeClr val="tx2"/>
                </a:solidFill>
                <a:latin typeface="+mn-lt"/>
              </a:rPr>
              <a:t>Theme Fonts:</a:t>
            </a:r>
            <a:endParaRPr lang="en-US" b="1" dirty="0">
              <a:solidFill>
                <a:schemeClr val="tx2"/>
              </a:solidFill>
              <a:latin typeface="+mn-lt"/>
            </a:endParaRPr>
          </a:p>
          <a:p>
            <a:pPr algn="ctr"/>
            <a:r>
              <a:rPr lang="en-US" dirty="0" smtClean="0">
                <a:latin typeface="+mn-lt"/>
              </a:rPr>
              <a:t>Verdana (heading)</a:t>
            </a:r>
          </a:p>
          <a:p>
            <a:pPr algn="ctr"/>
            <a:r>
              <a:rPr lang="en-US" dirty="0" smtClean="0"/>
              <a:t>Verdana </a:t>
            </a:r>
            <a:r>
              <a:rPr lang="en-US" dirty="0" smtClean="0">
                <a:latin typeface="+mn-lt"/>
              </a:rPr>
              <a:t>(body)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6248400" y="2743200"/>
            <a:ext cx="990600" cy="990600"/>
          </a:xfrm>
          <a:prstGeom prst="ellipse">
            <a:avLst/>
          </a:prstGeom>
          <a:solidFill>
            <a:schemeClr val="accent2"/>
          </a:solidFill>
          <a:ln w="12700" cap="sq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n-lt"/>
              </a:rPr>
              <a:t>Sample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7543800" y="2743200"/>
            <a:ext cx="990600" cy="990600"/>
          </a:xfrm>
          <a:prstGeom prst="roundRect">
            <a:avLst/>
          </a:prstGeom>
          <a:solidFill>
            <a:schemeClr val="accent2"/>
          </a:solidFill>
          <a:ln w="12700" cap="sq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n-lt"/>
              </a:rPr>
              <a:t>Sample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63717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Default Table Style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457200" y="1497214"/>
          <a:ext cx="8229600" cy="266838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533677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Heading</a:t>
                      </a:r>
                      <a:r>
                        <a:rPr lang="en-US" sz="1800" baseline="0" dirty="0" smtClean="0"/>
                        <a:t> 1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Heading 2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Heading 3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Heading 4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Heading 5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</a:tr>
              <a:tr h="533677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Content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Content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Content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Content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Content</a:t>
                      </a:r>
                      <a:endParaRPr lang="en-US" sz="1800" dirty="0"/>
                    </a:p>
                  </a:txBody>
                  <a:tcPr marL="89777" marR="89777" marT="44889" marB="44889"/>
                </a:tc>
              </a:tr>
              <a:tr h="5336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</a:tr>
              <a:tr h="5336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</a:tr>
              <a:tr h="5336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Content</a:t>
                      </a:r>
                    </a:p>
                  </a:txBody>
                  <a:tcPr marL="89777" marR="89777" marT="44889" marB="44889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546930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Layout: </a:t>
            </a:r>
            <a:r>
              <a:rPr lang="en-US" dirty="0" err="1" smtClean="0"/>
              <a:t>PhotoCaption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Photo description</a:t>
            </a:r>
            <a:endParaRPr lang="en-US" dirty="0"/>
          </a:p>
        </p:txBody>
      </p:sp>
      <p:pic>
        <p:nvPicPr>
          <p:cNvPr id="9" name="j0313970.jpg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/>
          <a:srcRect t="10390" b="103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714242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Layout: Content</a:t>
            </a:r>
            <a:br>
              <a:rPr lang="en-US" smtClean="0"/>
            </a:br>
            <a:r>
              <a:rPr lang="en-US" smtClean="0"/>
              <a:t>Column Chart Sample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524000"/>
          <a:ext cx="8229600" cy="464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0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Layout: Two Content </a:t>
            </a:r>
            <a:br>
              <a:rPr lang="en-US" smtClean="0"/>
            </a:br>
            <a:r>
              <a:rPr lang="en-US" smtClean="0"/>
              <a:t>Column Chart Sample 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half" idx="1"/>
          </p:nvPr>
        </p:nvGraphicFramePr>
        <p:xfrm>
          <a:off x="762000" y="1676400"/>
          <a:ext cx="3657600" cy="449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First level bullet text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 2</a:t>
            </a:r>
          </a:p>
          <a:p>
            <a:pPr lvl="1"/>
            <a:r>
              <a:rPr lang="en-US" dirty="0" smtClean="0"/>
              <a:t>Second bullet level</a:t>
            </a:r>
          </a:p>
          <a:p>
            <a:pPr lvl="1"/>
            <a:r>
              <a:rPr lang="en-US" dirty="0" smtClean="0"/>
              <a:t>Line spacing 0.95, before paragraph 6pt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45484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Layout: Content </a:t>
            </a:r>
            <a:br>
              <a:rPr lang="en-US" smtClean="0"/>
            </a:br>
            <a:r>
              <a:rPr lang="en-US" smtClean="0"/>
              <a:t>Line Chart Sample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</p:nvPr>
        </p:nvGraphicFramePr>
        <p:xfrm>
          <a:off x="457200" y="1524000"/>
          <a:ext cx="8229600" cy="464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49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Layout: Two Content </a:t>
            </a:r>
            <a:br>
              <a:rPr lang="en-US" smtClean="0"/>
            </a:br>
            <a:r>
              <a:rPr lang="en-US" smtClean="0"/>
              <a:t>Line Chart Sample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sz="half" idx="1"/>
          </p:nvPr>
        </p:nvGraphicFramePr>
        <p:xfrm>
          <a:off x="762000" y="1676400"/>
          <a:ext cx="3657600" cy="449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First level bullet text</a:t>
            </a:r>
          </a:p>
          <a:p>
            <a:r>
              <a:rPr lang="en-US" smtClean="0"/>
              <a:t>Line spacing 0.95, before paragraph 12pt</a:t>
            </a:r>
          </a:p>
          <a:p>
            <a:r>
              <a:rPr lang="en-US" smtClean="0"/>
              <a:t>Left justified</a:t>
            </a:r>
          </a:p>
          <a:p>
            <a:r>
              <a:rPr lang="en-US" smtClean="0"/>
              <a:t>Sentence case </a:t>
            </a:r>
          </a:p>
          <a:p>
            <a:r>
              <a:rPr lang="en-US" smtClean="0"/>
              <a:t>First level bullet color is accent 2</a:t>
            </a:r>
          </a:p>
          <a:p>
            <a:pPr lvl="1"/>
            <a:r>
              <a:rPr lang="en-US" smtClean="0"/>
              <a:t>Second bullet level</a:t>
            </a:r>
          </a:p>
          <a:p>
            <a:pPr lvl="1"/>
            <a:r>
              <a:rPr lang="en-US" smtClean="0"/>
              <a:t>Line spacing 0.95, before paragraph 6pt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117858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0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Layout: Content </a:t>
            </a:r>
            <a:br>
              <a:rPr lang="en-US" smtClean="0"/>
            </a:br>
            <a:r>
              <a:rPr lang="en-US" smtClean="0"/>
              <a:t>Pie Chart Sample 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</p:nvPr>
        </p:nvGraphicFramePr>
        <p:xfrm>
          <a:off x="457200" y="1524000"/>
          <a:ext cx="8229600" cy="464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34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43546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0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Layout: Two Content </a:t>
            </a:r>
            <a:br>
              <a:rPr lang="en-US" smtClean="0"/>
            </a:br>
            <a:r>
              <a:rPr lang="en-US" smtClean="0"/>
              <a:t>Pie Chart Sample 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half" idx="1"/>
          </p:nvPr>
        </p:nvGraphicFramePr>
        <p:xfrm>
          <a:off x="762000" y="1676400"/>
          <a:ext cx="3657600" cy="449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First level bullet text</a:t>
            </a:r>
          </a:p>
          <a:p>
            <a:r>
              <a:rPr lang="en-US" smtClean="0"/>
              <a:t>Line spacing 0.95, before paragraph 12pt</a:t>
            </a:r>
          </a:p>
          <a:p>
            <a:r>
              <a:rPr lang="en-US" smtClean="0"/>
              <a:t>Left justified</a:t>
            </a:r>
          </a:p>
          <a:p>
            <a:r>
              <a:rPr lang="en-US" smtClean="0"/>
              <a:t>Sentence case </a:t>
            </a:r>
          </a:p>
          <a:p>
            <a:r>
              <a:rPr lang="en-US" smtClean="0"/>
              <a:t>First level bullet color is accent 2</a:t>
            </a:r>
          </a:p>
          <a:p>
            <a:pPr lvl="1"/>
            <a:r>
              <a:rPr lang="en-US" smtClean="0"/>
              <a:t>Second bullet level</a:t>
            </a:r>
          </a:p>
          <a:p>
            <a:pPr lvl="1"/>
            <a:r>
              <a:rPr lang="en-US" smtClean="0"/>
              <a:t>Line spacing 0.95, before paragraph 6pt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209807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Desktop Object Identification and Tracking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13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Shot Detectors</a:t>
            </a:r>
            <a:endParaRPr lang="en-US" dirty="0"/>
          </a:p>
        </p:txBody>
      </p:sp>
      <p:sp>
        <p:nvSpPr>
          <p:cNvPr id="588805" name="Text Box 5"/>
          <p:cNvSpPr txBox="1">
            <a:spLocks noChangeArrowheads="1"/>
          </p:cNvSpPr>
          <p:nvPr/>
        </p:nvSpPr>
        <p:spPr bwMode="auto">
          <a:xfrm>
            <a:off x="1028700" y="3643952"/>
            <a:ext cx="2933700" cy="2215991"/>
          </a:xfrm>
          <a:prstGeom prst="rect">
            <a:avLst/>
          </a:prstGeom>
          <a:noFill/>
          <a:ln w="12700" cap="sq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+mn-lt"/>
              </a:rPr>
              <a:t>Text Box </a:t>
            </a:r>
            <a:r>
              <a:rPr lang="en-US" b="1" dirty="0">
                <a:solidFill>
                  <a:schemeClr val="tx2"/>
                </a:solidFill>
                <a:latin typeface="+mn-lt"/>
              </a:rPr>
              <a:t>Default:</a:t>
            </a:r>
          </a:p>
          <a:p>
            <a:pPr algn="ctr"/>
            <a:r>
              <a:rPr lang="en-US" sz="1600" dirty="0" smtClean="0">
                <a:latin typeface="+mn-lt"/>
              </a:rPr>
              <a:t>Verdana 16pt</a:t>
            </a:r>
          </a:p>
          <a:p>
            <a:pPr algn="ctr"/>
            <a:r>
              <a:rPr lang="en-US" sz="1600" dirty="0" smtClean="0">
                <a:latin typeface="+mn-lt"/>
              </a:rPr>
              <a:t>Color: Black</a:t>
            </a:r>
          </a:p>
          <a:p>
            <a:pPr algn="ctr"/>
            <a:r>
              <a:rPr lang="en-US" sz="1600" dirty="0" smtClean="0">
                <a:latin typeface="+mn-lt"/>
              </a:rPr>
              <a:t>Align: Center</a:t>
            </a:r>
            <a:r>
              <a:rPr lang="en-US" sz="1600" dirty="0">
                <a:latin typeface="+mn-lt"/>
              </a:rPr>
              <a:t/>
            </a:r>
            <a:br>
              <a:rPr lang="en-US" sz="1600" dirty="0">
                <a:latin typeface="+mn-lt"/>
              </a:rPr>
            </a:br>
            <a:r>
              <a:rPr lang="en-US" sz="1600" dirty="0">
                <a:latin typeface="+mn-lt"/>
              </a:rPr>
              <a:t>Line </a:t>
            </a:r>
            <a:r>
              <a:rPr lang="en-US" sz="1600" dirty="0" smtClean="0">
                <a:latin typeface="+mn-lt"/>
              </a:rPr>
              <a:t>Spacing: Multiple .95</a:t>
            </a:r>
            <a:br>
              <a:rPr lang="en-US" sz="1600" dirty="0" smtClean="0">
                <a:latin typeface="+mn-lt"/>
              </a:rPr>
            </a:br>
            <a:r>
              <a:rPr lang="en-US" sz="1600" dirty="0" smtClean="0">
                <a:latin typeface="+mn-lt"/>
              </a:rPr>
              <a:t>Space Before: 6pt</a:t>
            </a:r>
            <a:br>
              <a:rPr lang="en-US" sz="1600" dirty="0" smtClean="0">
                <a:latin typeface="+mn-lt"/>
              </a:rPr>
            </a:br>
            <a:endParaRPr lang="en-US" sz="1600" dirty="0" smtClean="0">
              <a:latin typeface="+mn-lt"/>
            </a:endParaRPr>
          </a:p>
          <a:p>
            <a:pPr algn="ctr"/>
            <a:r>
              <a:rPr lang="en-US" sz="1200" i="1" dirty="0" smtClean="0">
                <a:latin typeface="+mn-lt"/>
              </a:rPr>
              <a:t>For labels only – use layout placeholders for bulleted lists</a:t>
            </a:r>
          </a:p>
        </p:txBody>
      </p:sp>
      <p:sp>
        <p:nvSpPr>
          <p:cNvPr id="588810" name="Rectangle 10"/>
          <p:cNvSpPr>
            <a:spLocks noChangeArrowheads="1"/>
          </p:cNvSpPr>
          <p:nvPr/>
        </p:nvSpPr>
        <p:spPr bwMode="auto">
          <a:xfrm>
            <a:off x="4572000" y="2065338"/>
            <a:ext cx="4021138" cy="576262"/>
          </a:xfrm>
          <a:prstGeom prst="rect">
            <a:avLst/>
          </a:prstGeom>
          <a:noFill/>
          <a:ln w="12700" cap="sq" algn="ctr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>
              <a:spcBef>
                <a:spcPct val="25000"/>
              </a:spcBef>
            </a:pPr>
            <a:r>
              <a:rPr lang="en-US" b="1" dirty="0" smtClean="0">
                <a:solidFill>
                  <a:schemeClr val="tx2"/>
                </a:solidFill>
                <a:latin typeface="+mn-lt"/>
              </a:rPr>
              <a:t>Drawing Style </a:t>
            </a:r>
            <a:r>
              <a:rPr lang="en-US" b="1" dirty="0">
                <a:solidFill>
                  <a:schemeClr val="tx2"/>
                </a:solidFill>
                <a:latin typeface="+mn-lt"/>
              </a:rPr>
              <a:t>Default:</a:t>
            </a:r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5539582" y="5000625"/>
            <a:ext cx="2085975" cy="1588"/>
          </a:xfrm>
          <a:prstGeom prst="straightConnector1">
            <a:avLst/>
          </a:prstGeom>
          <a:solidFill>
            <a:schemeClr val="accent2"/>
          </a:solidFill>
          <a:ln w="19050" cap="sq" cmpd="sng" algn="ctr">
            <a:solidFill>
              <a:schemeClr val="tx2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4" name="Rectangle 10"/>
          <p:cNvSpPr>
            <a:spLocks noChangeArrowheads="1"/>
          </p:cNvSpPr>
          <p:nvPr/>
        </p:nvSpPr>
        <p:spPr bwMode="auto">
          <a:xfrm>
            <a:off x="5239544" y="4570413"/>
            <a:ext cx="2686050" cy="576262"/>
          </a:xfrm>
          <a:prstGeom prst="rect">
            <a:avLst/>
          </a:prstGeom>
          <a:noFill/>
          <a:ln w="12700" cap="sq" algn="ctr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>
              <a:spcBef>
                <a:spcPct val="25000"/>
              </a:spcBef>
            </a:pPr>
            <a:r>
              <a:rPr lang="en-US" b="1" dirty="0" smtClean="0">
                <a:solidFill>
                  <a:schemeClr val="tx2"/>
                </a:solidFill>
                <a:latin typeface="+mn-lt"/>
              </a:rPr>
              <a:t>Line Style Default</a:t>
            </a:r>
            <a:r>
              <a:rPr lang="en-US" b="1" dirty="0">
                <a:solidFill>
                  <a:schemeClr val="tx2"/>
                </a:solidFill>
                <a:latin typeface="+mn-lt"/>
              </a:rPr>
              <a:t>:</a:t>
            </a:r>
          </a:p>
        </p:txBody>
      </p:sp>
      <p:sp>
        <p:nvSpPr>
          <p:cNvPr id="588811" name="Rectangle 11"/>
          <p:cNvSpPr>
            <a:spLocks noChangeArrowheads="1"/>
          </p:cNvSpPr>
          <p:nvPr/>
        </p:nvSpPr>
        <p:spPr bwMode="auto">
          <a:xfrm>
            <a:off x="4812824" y="2752725"/>
            <a:ext cx="1005840" cy="1005840"/>
          </a:xfrm>
          <a:prstGeom prst="rect">
            <a:avLst/>
          </a:prstGeom>
          <a:solidFill>
            <a:schemeClr val="accent2"/>
          </a:solidFill>
          <a:ln w="12700" cap="sq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n-lt"/>
              </a:rPr>
              <a:t>Sample</a:t>
            </a:r>
            <a:endParaRPr lang="en-US" sz="16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1028700" y="2065338"/>
            <a:ext cx="2933700" cy="923330"/>
          </a:xfrm>
          <a:prstGeom prst="rect">
            <a:avLst/>
          </a:prstGeom>
          <a:noFill/>
          <a:ln w="12700" cap="sq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chemeClr val="tx2"/>
                </a:solidFill>
                <a:latin typeface="+mn-lt"/>
              </a:rPr>
              <a:t>Theme Fonts:</a:t>
            </a:r>
            <a:endParaRPr lang="en-US" b="1" dirty="0">
              <a:solidFill>
                <a:schemeClr val="tx2"/>
              </a:solidFill>
              <a:latin typeface="+mn-lt"/>
            </a:endParaRPr>
          </a:p>
          <a:p>
            <a:pPr algn="ctr"/>
            <a:r>
              <a:rPr lang="en-US" dirty="0" smtClean="0">
                <a:latin typeface="+mn-lt"/>
              </a:rPr>
              <a:t>Verdana (heading)</a:t>
            </a:r>
          </a:p>
          <a:p>
            <a:pPr algn="ctr"/>
            <a:r>
              <a:rPr lang="en-US" dirty="0" smtClean="0"/>
              <a:t>Verdana </a:t>
            </a:r>
            <a:r>
              <a:rPr lang="en-US" dirty="0" smtClean="0">
                <a:latin typeface="+mn-lt"/>
              </a:rPr>
              <a:t>(body)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6248400" y="2743200"/>
            <a:ext cx="990600" cy="990600"/>
          </a:xfrm>
          <a:prstGeom prst="ellipse">
            <a:avLst/>
          </a:prstGeom>
          <a:solidFill>
            <a:schemeClr val="accent2"/>
          </a:solidFill>
          <a:ln w="12700" cap="sq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n-lt"/>
              </a:rPr>
              <a:t>Sample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7543800" y="2743200"/>
            <a:ext cx="990600" cy="990600"/>
          </a:xfrm>
          <a:prstGeom prst="roundRect">
            <a:avLst/>
          </a:prstGeom>
          <a:solidFill>
            <a:schemeClr val="accent2"/>
          </a:solidFill>
          <a:ln w="12700" cap="sq" algn="ctr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n-lt"/>
              </a:rPr>
              <a:t>Sample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81258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 Learning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190652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New Image Dataset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Photo description</a:t>
            </a:r>
            <a:endParaRPr lang="en-US" dirty="0"/>
          </a:p>
        </p:txBody>
      </p:sp>
      <p:pic>
        <p:nvPicPr>
          <p:cNvPr id="9" name="j0313970.jpg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/>
          <a:srcRect t="10390" b="103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91027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Bounding Box Labels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Photo description</a:t>
            </a:r>
            <a:endParaRPr lang="en-US" dirty="0"/>
          </a:p>
        </p:txBody>
      </p:sp>
      <p:pic>
        <p:nvPicPr>
          <p:cNvPr id="9" name="j0313970.jpg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/>
          <a:srcRect t="10390" b="103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39804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TF records and </a:t>
            </a:r>
            <a:r>
              <a:rPr lang="en-US" dirty="0" err="1" smtClean="0"/>
              <a:t>config</a:t>
            </a:r>
            <a:endParaRPr lang="en-US" dirty="0"/>
          </a:p>
        </p:txBody>
      </p:sp>
      <p:sp>
        <p:nvSpPr>
          <p:cNvPr id="499719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level bullet text</a:t>
            </a:r>
            <a:r>
              <a:rPr lang="en-US" dirty="0"/>
              <a:t>, Verdana </a:t>
            </a:r>
            <a:r>
              <a:rPr lang="en-US" dirty="0" smtClean="0"/>
              <a:t>24pt</a:t>
            </a:r>
          </a:p>
          <a:p>
            <a:r>
              <a:rPr lang="en-US" dirty="0" smtClean="0"/>
              <a:t>Line spacing 0.95, before paragraph 12pt</a:t>
            </a:r>
          </a:p>
          <a:p>
            <a:r>
              <a:rPr lang="en-US" dirty="0" smtClean="0"/>
              <a:t>Left justified</a:t>
            </a:r>
          </a:p>
          <a:p>
            <a:r>
              <a:rPr lang="en-US" dirty="0" smtClean="0"/>
              <a:t>Sentence case </a:t>
            </a:r>
          </a:p>
          <a:p>
            <a:r>
              <a:rPr lang="en-US" dirty="0" smtClean="0"/>
              <a:t>First level bullet color is accent1</a:t>
            </a:r>
          </a:p>
          <a:p>
            <a:pPr lvl="1"/>
            <a:r>
              <a:rPr lang="en-US" dirty="0" smtClean="0"/>
              <a:t>Second level bullet Verdana 20pt</a:t>
            </a:r>
          </a:p>
          <a:p>
            <a:pPr lvl="1"/>
            <a:r>
              <a:rPr lang="en-US" dirty="0" smtClean="0"/>
              <a:t>Line spacing 0.95, before paragraph 6pt</a:t>
            </a:r>
          </a:p>
          <a:p>
            <a:pPr lvl="2"/>
            <a:r>
              <a:rPr lang="en-US" dirty="0" smtClean="0"/>
              <a:t>Third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Desktop Object Identification and Tracking</a:t>
            </a:r>
          </a:p>
        </p:txBody>
      </p:sp>
    </p:spTree>
    <p:extLst>
      <p:ext uri="{BB962C8B-B14F-4D97-AF65-F5344CB8AC3E}">
        <p14:creationId xmlns:p14="http://schemas.microsoft.com/office/powerpoint/2010/main" val="2918246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5e1d76e6ed25a0b9acc172e1212e12c5ea2ecb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PI-White">
  <a:themeElements>
    <a:clrScheme name="Custom 56">
      <a:dk1>
        <a:sysClr val="windowText" lastClr="000000"/>
      </a:dk1>
      <a:lt1>
        <a:sysClr val="window" lastClr="FFFFFF"/>
      </a:lt1>
      <a:dk2>
        <a:srgbClr val="6D6D6D"/>
      </a:dk2>
      <a:lt2>
        <a:srgbClr val="AB192D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6D6D6D"/>
      </a:accent6>
      <a:hlink>
        <a:srgbClr val="46A0DC"/>
      </a:hlink>
      <a:folHlink>
        <a:srgbClr val="808DA9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 bwMode="auto">
        <a:solidFill>
          <a:schemeClr val="accent2"/>
        </a:solidFill>
        <a:ln w="12700" cap="sq" algn="ctr">
          <a:solidFill>
            <a:schemeClr val="tx2"/>
          </a:solidFill>
          <a:miter lim="800000"/>
          <a:headEnd/>
          <a:tailEnd/>
        </a:ln>
        <a:effectLst/>
      </a:spPr>
      <a:bodyPr wrap="none" anchor="ctr"/>
      <a:lstStyle>
        <a:defPPr algn="ctr">
          <a:defRPr sz="1600" dirty="0" smtClean="0">
            <a:solidFill>
              <a:schemeClr val="bg1"/>
            </a:solidFill>
            <a:latin typeface="+mn-lt"/>
          </a:defRPr>
        </a:defPPr>
      </a:lstStyle>
    </a:spDef>
    <a:txDef>
      <a:spPr>
        <a:noFill/>
      </a:spPr>
      <a:bodyPr wrap="none" rtlCol="0">
        <a:noAutofit/>
      </a:bodyPr>
      <a:lstStyle>
        <a:defPPr algn="ctr"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WPI_Gray">
  <a:themeElements>
    <a:clrScheme name="Custom 57">
      <a:dk1>
        <a:srgbClr val="FFFFFF"/>
      </a:dk1>
      <a:lt1>
        <a:srgbClr val="6D6D6D"/>
      </a:lt1>
      <a:dk2>
        <a:srgbClr val="000000"/>
      </a:dk2>
      <a:lt2>
        <a:srgbClr val="FFFFFF"/>
      </a:lt2>
      <a:accent1>
        <a:srgbClr val="AB192D"/>
      </a:accent1>
      <a:accent2>
        <a:srgbClr val="B2B7BB"/>
      </a:accent2>
      <a:accent3>
        <a:srgbClr val="2C6A8C"/>
      </a:accent3>
      <a:accent4>
        <a:srgbClr val="B7A079"/>
      </a:accent4>
      <a:accent5>
        <a:srgbClr val="46A0DC"/>
      </a:accent5>
      <a:accent6>
        <a:srgbClr val="D9CD95"/>
      </a:accent6>
      <a:hlink>
        <a:srgbClr val="46A0DC"/>
      </a:hlink>
      <a:folHlink>
        <a:srgbClr val="808DA9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>
    <a:spDef>
      <a:spPr bwMode="auto">
        <a:solidFill>
          <a:schemeClr val="accent2">
            <a:lumMod val="40000"/>
            <a:lumOff val="60000"/>
          </a:schemeClr>
        </a:solidFill>
        <a:ln w="12700" cap="sq" algn="ctr">
          <a:solidFill>
            <a:schemeClr val="tx1"/>
          </a:solidFill>
          <a:miter lim="800000"/>
          <a:headEnd/>
          <a:tailEnd/>
        </a:ln>
        <a:effectLst/>
      </a:spPr>
      <a:bodyPr wrap="none" rtlCol="0" anchor="ctr"/>
      <a:lstStyle>
        <a:defPPr algn="ctr">
          <a:defRPr sz="1600" dirty="0" smtClean="0">
            <a:solidFill>
              <a:schemeClr val="bg1"/>
            </a:solidFill>
            <a:latin typeface="+mn-lt"/>
          </a:defRPr>
        </a:defPPr>
      </a:lstStyle>
    </a:spDef>
    <a:lnDef>
      <a:spPr bwMode="auto">
        <a:solidFill>
          <a:schemeClr val="accent2"/>
        </a:solidFill>
        <a:ln w="19050" cap="sq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noAutofit/>
      </a:bodyPr>
      <a:lstStyle>
        <a:defPPr algn="ctr">
          <a:defRPr sz="1600" dirty="0" err="1" smtClean="0"/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WPI_2012Multi</Template>
  <TotalTime>24</TotalTime>
  <Words>1590</Words>
  <Application>Microsoft Office PowerPoint</Application>
  <PresentationFormat>On-screen Show (4:3)</PresentationFormat>
  <Paragraphs>373</Paragraphs>
  <Slides>30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Courier New</vt:lpstr>
      <vt:lpstr>Times New Roman</vt:lpstr>
      <vt:lpstr>Verdana</vt:lpstr>
      <vt:lpstr>Wingdings</vt:lpstr>
      <vt:lpstr>WPI-White</vt:lpstr>
      <vt:lpstr>WPI_Gray</vt:lpstr>
      <vt:lpstr>Desktop Object Identification and Tracking</vt:lpstr>
      <vt:lpstr>PowerPoint Presentation</vt:lpstr>
      <vt:lpstr>Motivation</vt:lpstr>
      <vt:lpstr>Introduction</vt:lpstr>
      <vt:lpstr>Single Shot Detectors</vt:lpstr>
      <vt:lpstr>Transfer Learning</vt:lpstr>
      <vt:lpstr>Building New Image Dataset</vt:lpstr>
      <vt:lpstr>Bounding Box Labels</vt:lpstr>
      <vt:lpstr>Creating TF records and config</vt:lpstr>
      <vt:lpstr>Training New Model</vt:lpstr>
      <vt:lpstr>Real-time Detection (No Tracking)</vt:lpstr>
      <vt:lpstr>Tracking</vt:lpstr>
      <vt:lpstr>Results</vt:lpstr>
      <vt:lpstr>Improvements</vt:lpstr>
      <vt:lpstr>Future Work</vt:lpstr>
      <vt:lpstr>Questions</vt:lpstr>
      <vt:lpstr>PowerPoint Presentation</vt:lpstr>
      <vt:lpstr>Layout: SectionDivider, Verdana Bold 40pt</vt:lpstr>
      <vt:lpstr>Layout: Title and Content Verdana Bold 32pt</vt:lpstr>
      <vt:lpstr>Layout: Two Content </vt:lpstr>
      <vt:lpstr>Color Scheme</vt:lpstr>
      <vt:lpstr>Default Settings</vt:lpstr>
      <vt:lpstr> Default Table Style</vt:lpstr>
      <vt:lpstr>Layout: PhotoCaption</vt:lpstr>
      <vt:lpstr>Layout: Content Column Chart Sample</vt:lpstr>
      <vt:lpstr>Layout: Two Content  Column Chart Sample </vt:lpstr>
      <vt:lpstr>Layout: Content  Line Chart Sample</vt:lpstr>
      <vt:lpstr>Layout: Two Content  Line Chart Sample</vt:lpstr>
      <vt:lpstr>Layout: Content  Pie Chart Sample </vt:lpstr>
      <vt:lpstr>Layout: Two Content  Pie Chart Sample </vt:lpstr>
    </vt:vector>
  </TitlesOfParts>
  <Company>CCC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Title, Verdana Bold 40pt </dc:title>
  <dc:creator>Choi, Yejee</dc:creator>
  <cp:lastModifiedBy>Kevin DuCharme</cp:lastModifiedBy>
  <cp:revision>20</cp:revision>
  <dcterms:created xsi:type="dcterms:W3CDTF">2016-10-10T18:04:18Z</dcterms:created>
  <dcterms:modified xsi:type="dcterms:W3CDTF">2017-12-11T01:26:56Z</dcterms:modified>
</cp:coreProperties>
</file>

<file path=docProps/thumbnail.jpeg>
</file>